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1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5" r:id="rId8"/>
    <p:sldId id="266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0" autoAdjust="0"/>
    <p:restoredTop sz="94660"/>
  </p:normalViewPr>
  <p:slideViewPr>
    <p:cSldViewPr snapToGrid="0">
      <p:cViewPr varScale="1">
        <p:scale>
          <a:sx n="71" d="100"/>
          <a:sy n="71" d="100"/>
        </p:scale>
        <p:origin x="1140" y="3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8/17/2017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2215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8826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8/17/2017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81026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828801"/>
            <a:ext cx="8229600" cy="43021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D5D0FB-B892-420B-BE60-018657ED7C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0270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828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8/17/2017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357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8822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8/17/2017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6277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8/17/2017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4010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8/17/2017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0167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8/17/2017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6142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9104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8/17/2017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25700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smtClean="0"/>
              <a:t>Phoenix Elementary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smtClean="0">
                <a:latin typeface="Times New Roman" panose="02020603050405020304" pitchFamily="18" charset="0"/>
              </a:rPr>
              <a:t>Using Data For Decision-Making</a:t>
            </a:r>
          </a:p>
        </p:txBody>
      </p:sp>
    </p:spTree>
    <p:extLst>
      <p:ext uri="{BB962C8B-B14F-4D97-AF65-F5344CB8AC3E}">
        <p14:creationId xmlns:p14="http://schemas.microsoft.com/office/powerpoint/2010/main" val="2034278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Solution Development</a:t>
            </a:r>
          </a:p>
        </p:txBody>
      </p:sp>
      <p:graphicFrame>
        <p:nvGraphicFramePr>
          <p:cNvPr id="155651" name="Group 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672630072"/>
              </p:ext>
            </p:extLst>
          </p:nvPr>
        </p:nvGraphicFramePr>
        <p:xfrm>
          <a:off x="531160" y="773208"/>
          <a:ext cx="8263216" cy="5647762"/>
        </p:xfrm>
        <a:graphic>
          <a:graphicData uri="http://schemas.openxmlformats.org/drawingml/2006/table">
            <a:tbl>
              <a:tblPr/>
              <a:tblGrid>
                <a:gridCol w="2716305"/>
                <a:gridCol w="5546911"/>
              </a:tblGrid>
              <a:tr h="934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Prevention</a:t>
                      </a: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5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543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Teaching</a:t>
                      </a: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543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Reward</a:t>
                      </a: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5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4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Extinction</a:t>
                      </a: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5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4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Corrective Consequence</a:t>
                      </a: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5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4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Data Collection</a:t>
                      </a: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5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5801" name="Line 25"/>
          <p:cNvSpPr>
            <a:spLocks noChangeShapeType="1"/>
          </p:cNvSpPr>
          <p:nvPr/>
        </p:nvSpPr>
        <p:spPr bwMode="auto">
          <a:xfrm>
            <a:off x="3234018" y="1676400"/>
            <a:ext cx="552674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39062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1425388" y="820271"/>
            <a:ext cx="6400800" cy="857250"/>
          </a:xfrm>
        </p:spPr>
        <p:txBody>
          <a:bodyPr/>
          <a:lstStyle/>
          <a:p>
            <a:r>
              <a:rPr lang="en-US" altLang="en-US" sz="2400" dirty="0"/>
              <a:t>You are the </a:t>
            </a:r>
            <a:r>
              <a:rPr lang="en-US" altLang="en-US" sz="2400" dirty="0" smtClean="0"/>
              <a:t>PB4L </a:t>
            </a:r>
            <a:r>
              <a:rPr lang="en-US" altLang="en-US" sz="2400" dirty="0"/>
              <a:t>team for </a:t>
            </a:r>
            <a:r>
              <a:rPr lang="en-US" altLang="en-US" sz="2400" dirty="0" smtClean="0"/>
              <a:t/>
            </a:r>
            <a:br>
              <a:rPr lang="en-US" altLang="en-US" sz="2400" dirty="0" smtClean="0"/>
            </a:br>
            <a:r>
              <a:rPr lang="en-US" altLang="en-US" sz="2400" dirty="0" smtClean="0"/>
              <a:t>Phoenix </a:t>
            </a:r>
            <a:r>
              <a:rPr lang="en-US" altLang="en-US" sz="2400" dirty="0"/>
              <a:t>Elementary. 265 students k-5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2800" dirty="0" smtClean="0"/>
              <a:t>Do you have a problem?</a:t>
            </a:r>
          </a:p>
          <a:p>
            <a:r>
              <a:rPr lang="en-US" altLang="en-US" sz="2800" dirty="0" smtClean="0"/>
              <a:t>Where?</a:t>
            </a:r>
          </a:p>
          <a:p>
            <a:r>
              <a:rPr lang="en-US" altLang="en-US" sz="2800" dirty="0" smtClean="0"/>
              <a:t>With Whom?</a:t>
            </a:r>
          </a:p>
          <a:p>
            <a:r>
              <a:rPr lang="en-US" altLang="en-US" sz="2800" dirty="0" smtClean="0"/>
              <a:t>What other information might you want?</a:t>
            </a:r>
          </a:p>
          <a:p>
            <a:r>
              <a:rPr lang="en-US" altLang="en-US" sz="2800" dirty="0" smtClean="0"/>
              <a:t>Given what you know, what considerations would you have for possible action? </a:t>
            </a:r>
          </a:p>
        </p:txBody>
      </p:sp>
    </p:spTree>
    <p:extLst>
      <p:ext uri="{BB962C8B-B14F-4D97-AF65-F5344CB8AC3E}">
        <p14:creationId xmlns:p14="http://schemas.microsoft.com/office/powerpoint/2010/main" val="4029056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6" name="Object 2"/>
          <p:cNvGraphicFramePr>
            <a:graphicFrameLocks noChangeAspect="1"/>
          </p:cNvGraphicFramePr>
          <p:nvPr/>
        </p:nvGraphicFramePr>
        <p:xfrm>
          <a:off x="1143000" y="857250"/>
          <a:ext cx="6858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Chart" r:id="rId3" imgW="2377440" imgH="1828800" progId="QuattroPro.Chart.7">
                  <p:embed/>
                </p:oleObj>
              </mc:Choice>
              <mc:Fallback>
                <p:oleObj name="Chart" r:id="rId3" imgW="2377440" imgH="1828800" progId="QuattroPro.Chart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857250"/>
                        <a:ext cx="6858000" cy="5143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27" name="Line 3"/>
          <p:cNvSpPr>
            <a:spLocks noChangeShapeType="1"/>
          </p:cNvSpPr>
          <p:nvPr/>
        </p:nvSpPr>
        <p:spPr bwMode="auto">
          <a:xfrm flipH="1">
            <a:off x="2400300" y="3657600"/>
            <a:ext cx="171450" cy="1085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350"/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2400300" y="3371851"/>
            <a:ext cx="685800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350"/>
              <a:t>Year 1</a:t>
            </a:r>
          </a:p>
        </p:txBody>
      </p:sp>
      <p:sp>
        <p:nvSpPr>
          <p:cNvPr id="26629" name="Line 5"/>
          <p:cNvSpPr>
            <a:spLocks noChangeShapeType="1"/>
          </p:cNvSpPr>
          <p:nvPr/>
        </p:nvSpPr>
        <p:spPr bwMode="auto">
          <a:xfrm flipH="1">
            <a:off x="4229100" y="3486150"/>
            <a:ext cx="171450" cy="628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350"/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4171950" y="3257551"/>
            <a:ext cx="1143000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350"/>
              <a:t>Year 2</a:t>
            </a:r>
          </a:p>
        </p:txBody>
      </p:sp>
      <p:cxnSp>
        <p:nvCxnSpPr>
          <p:cNvPr id="8" name="Straight Connector 7"/>
          <p:cNvCxnSpPr>
            <a:cxnSpLocks noChangeShapeType="1"/>
          </p:cNvCxnSpPr>
          <p:nvPr/>
        </p:nvCxnSpPr>
        <p:spPr bwMode="auto">
          <a:xfrm>
            <a:off x="2228850" y="4514850"/>
            <a:ext cx="5314950" cy="1191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193080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 smtClean="0"/>
          </a:p>
        </p:txBody>
      </p:sp>
      <p:sp>
        <p:nvSpPr>
          <p:cNvPr id="2765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altLang="en-US" smtClean="0"/>
          </a:p>
        </p:txBody>
      </p:sp>
      <p:graphicFrame>
        <p:nvGraphicFramePr>
          <p:cNvPr id="2765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5401190"/>
              </p:ext>
            </p:extLst>
          </p:nvPr>
        </p:nvGraphicFramePr>
        <p:xfrm>
          <a:off x="439997" y="597257"/>
          <a:ext cx="8347655" cy="62607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Chart" r:id="rId3" imgW="2377440" imgH="1828800" progId="QuattroPro.Chart.7">
                  <p:embed/>
                </p:oleObj>
              </mc:Choice>
              <mc:Fallback>
                <p:oleObj name="Chart" r:id="rId3" imgW="2377440" imgH="1828800" progId="QuattroPro.Chart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9997" y="597257"/>
                        <a:ext cx="8347655" cy="626074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3" name="Line 5"/>
          <p:cNvSpPr>
            <a:spLocks noChangeShapeType="1"/>
          </p:cNvSpPr>
          <p:nvPr/>
        </p:nvSpPr>
        <p:spPr bwMode="auto">
          <a:xfrm>
            <a:off x="3829050" y="3829050"/>
            <a:ext cx="0" cy="800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350"/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3543300" y="3486151"/>
            <a:ext cx="685800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350"/>
              <a:t>Year 1</a:t>
            </a:r>
          </a:p>
        </p:txBody>
      </p:sp>
      <p:sp>
        <p:nvSpPr>
          <p:cNvPr id="27655" name="Line 7"/>
          <p:cNvSpPr>
            <a:spLocks noChangeShapeType="1"/>
          </p:cNvSpPr>
          <p:nvPr/>
        </p:nvSpPr>
        <p:spPr bwMode="auto">
          <a:xfrm flipH="1">
            <a:off x="4343400" y="3886200"/>
            <a:ext cx="285750" cy="2857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350"/>
          </a:p>
        </p:txBody>
      </p:sp>
      <p:sp>
        <p:nvSpPr>
          <p:cNvPr id="27656" name="Text Box 8"/>
          <p:cNvSpPr txBox="1">
            <a:spLocks noChangeArrowheads="1"/>
          </p:cNvSpPr>
          <p:nvPr/>
        </p:nvSpPr>
        <p:spPr bwMode="auto">
          <a:xfrm>
            <a:off x="4629150" y="3714751"/>
            <a:ext cx="914400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350"/>
              <a:t>Year 2</a:t>
            </a:r>
          </a:p>
        </p:txBody>
      </p:sp>
    </p:spTree>
    <p:extLst>
      <p:ext uri="{BB962C8B-B14F-4D97-AF65-F5344CB8AC3E}">
        <p14:creationId xmlns:p14="http://schemas.microsoft.com/office/powerpoint/2010/main" val="288246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674" name="Object 2"/>
          <p:cNvGraphicFramePr>
            <a:graphicFrameLocks noChangeAspect="1"/>
          </p:cNvGraphicFramePr>
          <p:nvPr/>
        </p:nvGraphicFramePr>
        <p:xfrm>
          <a:off x="1371600" y="1143000"/>
          <a:ext cx="6457950" cy="451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Chart" r:id="rId3" imgW="4678554" imgH="2918566" progId="Excel.Chart.8">
                  <p:embed/>
                </p:oleObj>
              </mc:Choice>
              <mc:Fallback>
                <p:oleObj name="Chart" r:id="rId3" imgW="4678554" imgH="2918566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1143000"/>
                        <a:ext cx="6457950" cy="4514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75" name="Rounded Rectangle 2"/>
          <p:cNvSpPr>
            <a:spLocks noChangeArrowheads="1"/>
          </p:cNvSpPr>
          <p:nvPr/>
        </p:nvSpPr>
        <p:spPr bwMode="auto">
          <a:xfrm>
            <a:off x="3600450" y="1600200"/>
            <a:ext cx="2000250" cy="228600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350"/>
              <a:t>Major ODRs Year 2 Only</a:t>
            </a:r>
          </a:p>
        </p:txBody>
      </p:sp>
    </p:spTree>
    <p:extLst>
      <p:ext uri="{BB962C8B-B14F-4D97-AF65-F5344CB8AC3E}">
        <p14:creationId xmlns:p14="http://schemas.microsoft.com/office/powerpoint/2010/main" val="518030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698" name="Object 2"/>
          <p:cNvGraphicFramePr>
            <a:graphicFrameLocks noChangeAspect="1"/>
          </p:cNvGraphicFramePr>
          <p:nvPr/>
        </p:nvGraphicFramePr>
        <p:xfrm>
          <a:off x="1314450" y="1085850"/>
          <a:ext cx="6515100" cy="4743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Chart" r:id="rId3" imgW="4678554" imgH="2918566" progId="Excel.Chart.8">
                  <p:embed/>
                </p:oleObj>
              </mc:Choice>
              <mc:Fallback>
                <p:oleObj name="Chart" r:id="rId3" imgW="4678554" imgH="2918566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14450" y="1085850"/>
                        <a:ext cx="6515100" cy="4743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46392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975" y="109538"/>
            <a:ext cx="8734425" cy="663416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467600" y="942975"/>
            <a:ext cx="1257300" cy="4229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498541" y="1144681"/>
            <a:ext cx="72403" cy="4027394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91988" y="1144681"/>
            <a:ext cx="72403" cy="4027394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639202" y="2097741"/>
            <a:ext cx="95469" cy="3074334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7236" y="887506"/>
            <a:ext cx="393035" cy="34163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 smtClean="0"/>
              <a:t>40</a:t>
            </a:r>
          </a:p>
          <a:p>
            <a:endParaRPr lang="en-US" sz="800" dirty="0"/>
          </a:p>
          <a:p>
            <a:endParaRPr lang="en-US" sz="800" dirty="0" smtClean="0"/>
          </a:p>
          <a:p>
            <a:endParaRPr lang="en-US" sz="800" dirty="0"/>
          </a:p>
          <a:p>
            <a:endParaRPr lang="en-US" sz="800" dirty="0" smtClean="0"/>
          </a:p>
          <a:p>
            <a:endParaRPr lang="en-US" sz="800" dirty="0"/>
          </a:p>
          <a:p>
            <a:endParaRPr lang="en-US" sz="800" dirty="0" smtClean="0"/>
          </a:p>
          <a:p>
            <a:endParaRPr lang="en-US" sz="800" dirty="0"/>
          </a:p>
          <a:p>
            <a:r>
              <a:rPr lang="en-US" sz="800" dirty="0" smtClean="0"/>
              <a:t>30</a:t>
            </a:r>
          </a:p>
          <a:p>
            <a:endParaRPr lang="en-US" sz="800" dirty="0"/>
          </a:p>
          <a:p>
            <a:endParaRPr lang="en-US" sz="800" dirty="0" smtClean="0"/>
          </a:p>
          <a:p>
            <a:endParaRPr lang="en-US" sz="800" dirty="0"/>
          </a:p>
          <a:p>
            <a:endParaRPr lang="en-US" sz="800" dirty="0" smtClean="0"/>
          </a:p>
          <a:p>
            <a:endParaRPr lang="en-US" sz="800" dirty="0"/>
          </a:p>
          <a:p>
            <a:endParaRPr lang="en-US" sz="800" dirty="0" smtClean="0"/>
          </a:p>
          <a:p>
            <a:endParaRPr lang="en-US" sz="800" dirty="0"/>
          </a:p>
          <a:p>
            <a:endParaRPr lang="en-US" sz="800" dirty="0" smtClean="0"/>
          </a:p>
          <a:p>
            <a:r>
              <a:rPr lang="en-US" sz="800" dirty="0" smtClean="0"/>
              <a:t>20</a:t>
            </a:r>
          </a:p>
          <a:p>
            <a:endParaRPr lang="en-US" sz="800" dirty="0"/>
          </a:p>
          <a:p>
            <a:endParaRPr lang="en-US" sz="800" dirty="0" smtClean="0"/>
          </a:p>
          <a:p>
            <a:endParaRPr lang="en-US" sz="800" dirty="0"/>
          </a:p>
          <a:p>
            <a:endParaRPr lang="en-US" sz="800" dirty="0" smtClean="0"/>
          </a:p>
          <a:p>
            <a:endParaRPr lang="en-US" sz="800" dirty="0"/>
          </a:p>
          <a:p>
            <a:endParaRPr lang="en-US" sz="800" dirty="0" smtClean="0"/>
          </a:p>
          <a:p>
            <a:endParaRPr lang="en-US" sz="800" dirty="0"/>
          </a:p>
          <a:p>
            <a:endParaRPr lang="en-US" sz="800" dirty="0" smtClean="0"/>
          </a:p>
          <a:p>
            <a:r>
              <a:rPr lang="en-US" sz="800" dirty="0" smtClean="0"/>
              <a:t>10</a:t>
            </a:r>
            <a:endParaRPr lang="en-US" sz="800" dirty="0"/>
          </a:p>
        </p:txBody>
      </p:sp>
      <p:sp>
        <p:nvSpPr>
          <p:cNvPr id="10" name="Rectangle 9"/>
          <p:cNvSpPr/>
          <p:nvPr/>
        </p:nvSpPr>
        <p:spPr>
          <a:xfrm>
            <a:off x="2765612" y="4558553"/>
            <a:ext cx="45719" cy="61352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308041" y="2348739"/>
            <a:ext cx="57969" cy="282333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320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49" y="365126"/>
            <a:ext cx="8258175" cy="1325563"/>
          </a:xfrm>
        </p:spPr>
        <p:txBody>
          <a:bodyPr>
            <a:normAutofit/>
          </a:bodyPr>
          <a:lstStyle/>
          <a:p>
            <a:r>
              <a:rPr lang="en-US" sz="1600" b="1" u="sng" dirty="0" smtClean="0"/>
              <a:t>Given</a:t>
            </a:r>
            <a:r>
              <a:rPr lang="en-US" sz="1600" b="1" dirty="0" smtClean="0"/>
              <a:t>:  </a:t>
            </a:r>
            <a:r>
              <a:rPr lang="en-US" sz="1600" b="1" dirty="0" smtClean="0"/>
              <a:t>aggression, harassment, bullying on playground during recess.</a:t>
            </a:r>
            <a:endParaRPr lang="en-US" sz="1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25625"/>
            <a:ext cx="9150169" cy="503237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285875" y="2486025"/>
            <a:ext cx="6429375" cy="3152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 rot="18379466">
            <a:off x="5486400" y="5809068"/>
            <a:ext cx="1519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Obtain access to new playground equip</a:t>
            </a:r>
            <a:endParaRPr lang="en-US" sz="900" dirty="0"/>
          </a:p>
        </p:txBody>
      </p:sp>
      <p:sp>
        <p:nvSpPr>
          <p:cNvPr id="7" name="TextBox 6"/>
          <p:cNvSpPr txBox="1"/>
          <p:nvPr/>
        </p:nvSpPr>
        <p:spPr>
          <a:xfrm>
            <a:off x="233663" y="1949824"/>
            <a:ext cx="393035" cy="34163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 smtClean="0"/>
              <a:t>40</a:t>
            </a:r>
          </a:p>
          <a:p>
            <a:endParaRPr lang="en-US" sz="800" dirty="0"/>
          </a:p>
          <a:p>
            <a:endParaRPr lang="en-US" sz="800" dirty="0" smtClean="0"/>
          </a:p>
          <a:p>
            <a:endParaRPr lang="en-US" sz="800" dirty="0"/>
          </a:p>
          <a:p>
            <a:endParaRPr lang="en-US" sz="800" dirty="0" smtClean="0"/>
          </a:p>
          <a:p>
            <a:endParaRPr lang="en-US" sz="800" dirty="0"/>
          </a:p>
          <a:p>
            <a:endParaRPr lang="en-US" sz="800" dirty="0" smtClean="0"/>
          </a:p>
          <a:p>
            <a:endParaRPr lang="en-US" sz="800" dirty="0"/>
          </a:p>
          <a:p>
            <a:r>
              <a:rPr lang="en-US" sz="800" dirty="0" smtClean="0"/>
              <a:t>30</a:t>
            </a:r>
          </a:p>
          <a:p>
            <a:endParaRPr lang="en-US" sz="800" dirty="0"/>
          </a:p>
          <a:p>
            <a:endParaRPr lang="en-US" sz="800" dirty="0" smtClean="0"/>
          </a:p>
          <a:p>
            <a:endParaRPr lang="en-US" sz="800" dirty="0"/>
          </a:p>
          <a:p>
            <a:endParaRPr lang="en-US" sz="800" dirty="0" smtClean="0"/>
          </a:p>
          <a:p>
            <a:endParaRPr lang="en-US" sz="800" dirty="0"/>
          </a:p>
          <a:p>
            <a:endParaRPr lang="en-US" sz="800" dirty="0" smtClean="0"/>
          </a:p>
          <a:p>
            <a:endParaRPr lang="en-US" sz="800" dirty="0"/>
          </a:p>
          <a:p>
            <a:endParaRPr lang="en-US" sz="800" dirty="0" smtClean="0"/>
          </a:p>
          <a:p>
            <a:r>
              <a:rPr lang="en-US" sz="800" dirty="0" smtClean="0"/>
              <a:t>20</a:t>
            </a:r>
          </a:p>
          <a:p>
            <a:endParaRPr lang="en-US" sz="800" dirty="0"/>
          </a:p>
          <a:p>
            <a:endParaRPr lang="en-US" sz="800" dirty="0" smtClean="0"/>
          </a:p>
          <a:p>
            <a:endParaRPr lang="en-US" sz="800" dirty="0"/>
          </a:p>
          <a:p>
            <a:endParaRPr lang="en-US" sz="800" dirty="0" smtClean="0"/>
          </a:p>
          <a:p>
            <a:endParaRPr lang="en-US" sz="800" dirty="0"/>
          </a:p>
          <a:p>
            <a:endParaRPr lang="en-US" sz="800" dirty="0" smtClean="0"/>
          </a:p>
          <a:p>
            <a:endParaRPr lang="en-US" sz="800" dirty="0"/>
          </a:p>
          <a:p>
            <a:endParaRPr lang="en-US" sz="800" dirty="0" smtClean="0"/>
          </a:p>
          <a:p>
            <a:r>
              <a:rPr lang="en-US" sz="800" dirty="0" smtClean="0"/>
              <a:t>10</a:t>
            </a:r>
            <a:endParaRPr lang="en-US" sz="800" dirty="0"/>
          </a:p>
        </p:txBody>
      </p:sp>
      <p:sp>
        <p:nvSpPr>
          <p:cNvPr id="8" name="Rectangle 7"/>
          <p:cNvSpPr/>
          <p:nvPr/>
        </p:nvSpPr>
        <p:spPr>
          <a:xfrm>
            <a:off x="5587253" y="4155141"/>
            <a:ext cx="60076" cy="1483659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306506" y="2486025"/>
            <a:ext cx="45719" cy="3152775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921373" y="4652682"/>
            <a:ext cx="45719" cy="98611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536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Problem Statement</a:t>
            </a:r>
          </a:p>
        </p:txBody>
      </p:sp>
      <p:sp>
        <p:nvSpPr>
          <p:cNvPr id="74755" name="Content Placeholder 2"/>
          <p:cNvSpPr>
            <a:spLocks noGrp="1"/>
          </p:cNvSpPr>
          <p:nvPr>
            <p:ph idx="1"/>
          </p:nvPr>
        </p:nvSpPr>
        <p:spPr>
          <a:xfrm>
            <a:off x="520681" y="2765885"/>
            <a:ext cx="7989752" cy="3630795"/>
          </a:xfrm>
        </p:spPr>
        <p:txBody>
          <a:bodyPr>
            <a:normAutofit fontScale="92500" lnSpcReduction="20000"/>
          </a:bodyPr>
          <a:lstStyle/>
          <a:p>
            <a:r>
              <a:rPr lang="en-US" altLang="en-US" sz="2000" dirty="0" smtClean="0"/>
              <a:t>Do we have a problem?</a:t>
            </a:r>
          </a:p>
          <a:p>
            <a:r>
              <a:rPr lang="en-US" altLang="en-US" sz="2000" dirty="0" smtClean="0"/>
              <a:t>Build a precise problem </a:t>
            </a:r>
            <a:r>
              <a:rPr lang="en-US" altLang="en-US" sz="2000" dirty="0" smtClean="0"/>
              <a:t>statement</a:t>
            </a:r>
          </a:p>
          <a:p>
            <a:pPr lvl="1"/>
            <a:r>
              <a:rPr lang="en-US" altLang="en-US" dirty="0" smtClean="0"/>
              <a:t>What (how often)</a:t>
            </a:r>
          </a:p>
          <a:p>
            <a:pPr lvl="1"/>
            <a:r>
              <a:rPr lang="en-US" altLang="en-US" dirty="0" smtClean="0"/>
              <a:t>Where</a:t>
            </a:r>
          </a:p>
          <a:p>
            <a:pPr lvl="1"/>
            <a:r>
              <a:rPr lang="en-US" altLang="en-US" dirty="0" smtClean="0"/>
              <a:t>When</a:t>
            </a:r>
          </a:p>
          <a:p>
            <a:pPr lvl="1"/>
            <a:r>
              <a:rPr lang="en-US" altLang="en-US" dirty="0" smtClean="0"/>
              <a:t>Who</a:t>
            </a:r>
          </a:p>
          <a:p>
            <a:pPr lvl="1"/>
            <a:r>
              <a:rPr lang="en-US" altLang="en-US" dirty="0" smtClean="0"/>
              <a:t>Why</a:t>
            </a:r>
          </a:p>
          <a:p>
            <a:endParaRPr lang="en-US" altLang="en-US" sz="2000" dirty="0"/>
          </a:p>
          <a:p>
            <a:endParaRPr lang="en-US" altLang="en-US" sz="2000" dirty="0" smtClean="0"/>
          </a:p>
          <a:p>
            <a:r>
              <a:rPr lang="en-US" altLang="en-US" sz="2000" dirty="0" smtClean="0"/>
              <a:t>Propose a solution</a:t>
            </a:r>
            <a:endParaRPr lang="en-US" altLang="en-US" sz="2000" dirty="0"/>
          </a:p>
          <a:p>
            <a:endParaRPr lang="en-US" altLang="en-US" sz="2000" dirty="0" smtClean="0"/>
          </a:p>
          <a:p>
            <a:endParaRPr lang="en-US" altLang="en-US" sz="2000" dirty="0"/>
          </a:p>
          <a:p>
            <a:endParaRPr lang="en-US" alt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468868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1A3260"/>
      </a:accent1>
      <a:accent2>
        <a:srgbClr val="4590B8"/>
      </a:accent2>
      <a:accent3>
        <a:srgbClr val="45CBE8"/>
      </a:accent3>
      <a:accent4>
        <a:srgbClr val="969FA7"/>
      </a:accent4>
      <a:accent5>
        <a:srgbClr val="A2C777"/>
      </a:accent5>
      <a:accent6>
        <a:srgbClr val="42955F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Dividend</Template>
  <TotalTime>14</TotalTime>
  <Words>118</Words>
  <Application>Microsoft Office PowerPoint</Application>
  <PresentationFormat>On-screen Show (4:3)</PresentationFormat>
  <Paragraphs>88</Paragraphs>
  <Slides>10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Gill Sans MT</vt:lpstr>
      <vt:lpstr>Times New Roman</vt:lpstr>
      <vt:lpstr>Wingdings</vt:lpstr>
      <vt:lpstr>Wingdings 2</vt:lpstr>
      <vt:lpstr>Dividend</vt:lpstr>
      <vt:lpstr>Corel Quattro Pro 8 Chart</vt:lpstr>
      <vt:lpstr>Microsoft Excel Chart</vt:lpstr>
      <vt:lpstr>Phoenix Elementary</vt:lpstr>
      <vt:lpstr>You are the PB4L team for  Phoenix Elementary. 265 students k-5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Given:  aggression, harassment, bullying on playground during recess.</vt:lpstr>
      <vt:lpstr>Problem Statement</vt:lpstr>
      <vt:lpstr>Solution Development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Phoenix Elementary</dc:title>
  <dc:creator>Rob Horner</dc:creator>
  <cp:lastModifiedBy>Rob Horner</cp:lastModifiedBy>
  <cp:revision>4</cp:revision>
  <dcterms:created xsi:type="dcterms:W3CDTF">2017-08-17T20:21:23Z</dcterms:created>
  <dcterms:modified xsi:type="dcterms:W3CDTF">2017-08-17T20:36:12Z</dcterms:modified>
</cp:coreProperties>
</file>